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8" r:id="rId3"/>
    <p:sldId id="259" r:id="rId4"/>
    <p:sldId id="260" r:id="rId5"/>
    <p:sldId id="266" r:id="rId6"/>
    <p:sldId id="265" r:id="rId7"/>
    <p:sldId id="262" r:id="rId8"/>
    <p:sldId id="267" r:id="rId9"/>
    <p:sldId id="261" r:id="rId10"/>
    <p:sldId id="268" r:id="rId11"/>
    <p:sldId id="263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7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0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0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7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7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7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0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0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7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6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3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uclouvain.be/en/faculties/espo/esl/couverture-assurance-pour-les-etudiants-en-mobilite-a-l-etranger.html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clouvain.be/fr/facultes/espo/comu/etudiant-out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elodie.voue@uclouvain.be" TargetMode="External"/><Relationship Id="rId2" Type="http://schemas.openxmlformats.org/officeDocument/2006/relationships/hyperlink" Target="https://uclouvain.be/fr/facultes/espo/comu/etudiant-out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net.uclouvain.be/fr/myucl/administrations/adri/bourses-de-mobilite.htm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F0F480-AC05-4FED-9090-797A1AA65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5D3A5B-8711-48A3-ABD6-39982B174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84" y="1371599"/>
            <a:ext cx="10543516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1E2BA1-5E51-0626-789F-528221ED6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2266402"/>
            <a:ext cx="5257800" cy="16334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3700" dirty="0"/>
              <a:t>Séance d’information </a:t>
            </a:r>
            <a:br>
              <a:rPr lang="fr-FR" sz="3700" dirty="0"/>
            </a:br>
            <a:r>
              <a:rPr lang="fr-FR" sz="3700" dirty="0"/>
              <a:t>sur la mobilité</a:t>
            </a:r>
            <a:endParaRPr lang="fr-BE" sz="37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2F69D2-DCCE-434D-7C0E-92EA8507E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4114800"/>
            <a:ext cx="5257800" cy="1156624"/>
          </a:xfrm>
        </p:spPr>
        <p:txBody>
          <a:bodyPr>
            <a:normAutofit fontScale="40000" lnSpcReduction="20000"/>
          </a:bodyPr>
          <a:lstStyle/>
          <a:p>
            <a:r>
              <a:rPr lang="fr-FR" sz="5500" dirty="0"/>
              <a:t>Erasmus, Belgica, Mercator</a:t>
            </a:r>
          </a:p>
          <a:p>
            <a:endParaRPr lang="fr-FR" dirty="0"/>
          </a:p>
          <a:p>
            <a:r>
              <a:rPr lang="fr-FR" sz="3000" dirty="0"/>
              <a:t>9 décembre 2024</a:t>
            </a:r>
            <a:endParaRPr lang="fr-BE" sz="3000" dirty="0"/>
          </a:p>
        </p:txBody>
      </p:sp>
      <p:pic>
        <p:nvPicPr>
          <p:cNvPr id="5" name="Image 4" descr="Une image contenant Police, texte, Graphique, logo&#10;&#10;Description générée automatiquement">
            <a:extLst>
              <a:ext uri="{FF2B5EF4-FFF2-40B4-BE49-F238E27FC236}">
                <a16:creationId xmlns:a16="http://schemas.microsoft.com/office/drawing/2014/main" id="{B9A0575D-06AC-D5AF-76FC-8CA653AF8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384" y="2917722"/>
            <a:ext cx="2438400" cy="102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32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6103D-1292-1A6E-AD17-55067778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7. Infos pratiques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75B64B-3140-532A-9281-D6B35D7F8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52897" y="1920240"/>
            <a:ext cx="4553103" cy="4125038"/>
          </a:xfrm>
        </p:spPr>
        <p:txBody>
          <a:bodyPr/>
          <a:lstStyle/>
          <a:p>
            <a:r>
              <a:rPr lang="fr-FR" dirty="0"/>
              <a:t>Vous êtes </a:t>
            </a:r>
            <a:r>
              <a:rPr lang="fr-FR" dirty="0" err="1"/>
              <a:t>chargé.e</a:t>
            </a:r>
            <a:r>
              <a:rPr lang="fr-FR" dirty="0"/>
              <a:t> de vous trouver un </a:t>
            </a:r>
            <a:r>
              <a:rPr lang="fr-FR" b="1" dirty="0"/>
              <a:t>logement</a:t>
            </a:r>
            <a:r>
              <a:rPr lang="fr-FR" dirty="0"/>
              <a:t> sur place</a:t>
            </a:r>
          </a:p>
          <a:p>
            <a:r>
              <a:rPr lang="fr-FR" dirty="0"/>
              <a:t>Les universités partenaires fournissent parfois des listes</a:t>
            </a:r>
          </a:p>
          <a:p>
            <a:r>
              <a:rPr lang="fr-FR" dirty="0"/>
              <a:t>Idem pour le </a:t>
            </a:r>
            <a:r>
              <a:rPr lang="fr-FR" b="1" dirty="0"/>
              <a:t>moyen de transport </a:t>
            </a:r>
            <a:r>
              <a:rPr lang="fr-FR" dirty="0"/>
              <a:t>: il en est de votre responsabilité</a:t>
            </a:r>
          </a:p>
          <a:p>
            <a:r>
              <a:rPr lang="fr-FR" dirty="0"/>
              <a:t>Infos sur les </a:t>
            </a:r>
            <a:r>
              <a:rPr lang="fr-FR" b="1" dirty="0"/>
              <a:t>assurances</a:t>
            </a:r>
            <a:r>
              <a:rPr lang="fr-FR" dirty="0"/>
              <a:t> : </a:t>
            </a:r>
            <a:r>
              <a:rPr lang="fr-FR" dirty="0">
                <a:hlinkClick r:id="rId2"/>
              </a:rPr>
              <a:t>Couverture assurance pour les étudiants en mobilité à l'étranger | UCLouvain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3721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7C86D8-3534-F1C3-5BEB-8574AFE95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8. Calendrier de la procédure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0762A7-AF4F-CB57-0DDF-602A98070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fr-FR" b="1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Vendredi 7 février 2025</a:t>
            </a:r>
            <a:r>
              <a:rPr lang="fr-FR" b="0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 : Date limite de candidature</a:t>
            </a:r>
          </a:p>
          <a:p>
            <a:pPr algn="l"/>
            <a:r>
              <a:rPr lang="fr-FR" b="1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Mardi 18 février 2025</a:t>
            </a:r>
            <a:r>
              <a:rPr lang="fr-FR" b="0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 : Annonce de la décision par mail individuel </a:t>
            </a:r>
          </a:p>
          <a:p>
            <a:pPr algn="l"/>
            <a:r>
              <a:rPr lang="fr-FR" b="1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Fin février/début mars 2025</a:t>
            </a:r>
            <a:r>
              <a:rPr lang="fr-FR" b="0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 : RDV individuel avec la gestionnaire de mobilité</a:t>
            </a:r>
          </a:p>
          <a:p>
            <a:pPr algn="l"/>
            <a:r>
              <a:rPr lang="fr-FR" b="1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Début juillet 2025</a:t>
            </a:r>
            <a:r>
              <a:rPr lang="fr-FR" b="0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 : Confirmation des sélections</a:t>
            </a:r>
          </a:p>
          <a:p>
            <a:pPr algn="l"/>
            <a:r>
              <a:rPr lang="fr-FR" b="1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Juillet – Septembre 2025</a:t>
            </a:r>
            <a:r>
              <a:rPr lang="fr-FR" b="0" i="0" dirty="0">
                <a:solidFill>
                  <a:srgbClr val="6F7378"/>
                </a:solidFill>
                <a:effectLst/>
                <a:highlight>
                  <a:srgbClr val="EDF1F3"/>
                </a:highlight>
                <a:latin typeface="Montserrat" panose="00000500000000000000" pitchFamily="2" charset="0"/>
              </a:rPr>
              <a:t> : Finalisation des démarches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46792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392389-FFC3-7B7A-18B6-1B182501AC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1"/>
            <a:ext cx="8127574" cy="1554480"/>
          </a:xfrm>
        </p:spPr>
        <p:txBody>
          <a:bodyPr/>
          <a:lstStyle/>
          <a:p>
            <a:pPr algn="ctr"/>
            <a:r>
              <a:rPr lang="fr-FR" dirty="0"/>
              <a:t>Des questions ?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7899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68259D-2F8A-C76E-0541-138F936B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/>
              <a:t>1. Les destinations 2025/2026</a:t>
            </a:r>
            <a:br>
              <a:rPr lang="fr-FR" dirty="0"/>
            </a:br>
            <a:r>
              <a:rPr lang="fr-FR" sz="1300" dirty="0">
                <a:hlinkClick r:id="rId2"/>
              </a:rPr>
              <a:t>https://uclouvain.be/fr/facultes/espo/comu/etudiant-out.html</a:t>
            </a:r>
            <a:r>
              <a:rPr lang="fr-FR" sz="1300" dirty="0"/>
              <a:t> </a:t>
            </a:r>
            <a:br>
              <a:rPr lang="fr-FR" dirty="0"/>
            </a:b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98E9C2-9C91-2923-9F01-10E120FFE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270248"/>
          </a:xfrm>
          <a:ln>
            <a:solidFill>
              <a:schemeClr val="tx1"/>
            </a:solidFill>
          </a:ln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fr-FR" sz="5100" b="1" dirty="0"/>
              <a:t>Hors-Europe</a:t>
            </a:r>
          </a:p>
          <a:p>
            <a:pPr marL="0" indent="0">
              <a:buNone/>
            </a:pPr>
            <a:r>
              <a:rPr lang="fr-BE" sz="3400" dirty="0"/>
              <a:t>Inde : Bangalore</a:t>
            </a:r>
          </a:p>
          <a:p>
            <a:pPr marL="0" indent="0">
              <a:buNone/>
            </a:pPr>
            <a:r>
              <a:rPr lang="fr-BE" sz="3400" dirty="0"/>
              <a:t>Taiwan : Taipei</a:t>
            </a:r>
          </a:p>
          <a:p>
            <a:pPr marL="0" indent="0">
              <a:buNone/>
            </a:pPr>
            <a:r>
              <a:rPr lang="fr-BE" sz="3400" dirty="0"/>
              <a:t>Chili : Santiago</a:t>
            </a:r>
          </a:p>
          <a:p>
            <a:pPr marL="0" indent="0">
              <a:buNone/>
            </a:pPr>
            <a:r>
              <a:rPr lang="fr-BE" sz="3400" dirty="0"/>
              <a:t>Canada : Montréal, Québec, Sherbrooke</a:t>
            </a:r>
          </a:p>
          <a:p>
            <a:pPr marL="0" indent="0">
              <a:buNone/>
            </a:pPr>
            <a:r>
              <a:rPr lang="fr-BE" sz="2800" b="1" dirty="0">
                <a:highlight>
                  <a:srgbClr val="FFFF00"/>
                </a:highlight>
              </a:rPr>
              <a:t>Nouvelles destinations 2025/2026</a:t>
            </a:r>
          </a:p>
          <a:p>
            <a:pPr marL="0" indent="0">
              <a:buNone/>
            </a:pPr>
            <a:r>
              <a:rPr lang="fr-BE" sz="2800" dirty="0">
                <a:highlight>
                  <a:srgbClr val="FFFF00"/>
                </a:highlight>
              </a:rPr>
              <a:t>Limoges (France) : pour les </a:t>
            </a:r>
            <a:r>
              <a:rPr lang="fr-BE" sz="2800" dirty="0" err="1">
                <a:highlight>
                  <a:srgbClr val="FFFF00"/>
                </a:highlight>
              </a:rPr>
              <a:t>étudiant·es</a:t>
            </a:r>
            <a:r>
              <a:rPr lang="fr-BE" sz="2800" dirty="0">
                <a:highlight>
                  <a:srgbClr val="FFFF00"/>
                </a:highlight>
              </a:rPr>
              <a:t> MCOM (de la finalité industries culturelles)</a:t>
            </a:r>
          </a:p>
          <a:p>
            <a:pPr marL="0" indent="0">
              <a:buNone/>
            </a:pPr>
            <a:r>
              <a:rPr lang="fr-BE" sz="2800" dirty="0">
                <a:highlight>
                  <a:srgbClr val="FFFF00"/>
                </a:highlight>
              </a:rPr>
              <a:t>Aarhus (Danemark) : pour les </a:t>
            </a:r>
            <a:r>
              <a:rPr lang="fr-BE" sz="2800" dirty="0" err="1">
                <a:highlight>
                  <a:srgbClr val="FFFF00"/>
                </a:highlight>
              </a:rPr>
              <a:t>étudiant·es</a:t>
            </a:r>
            <a:r>
              <a:rPr lang="fr-BE" sz="2800" dirty="0">
                <a:highlight>
                  <a:srgbClr val="FFFF00"/>
                </a:highlight>
              </a:rPr>
              <a:t> EJL – C1 anglais </a:t>
            </a:r>
          </a:p>
          <a:p>
            <a:pPr marL="0" indent="0">
              <a:buNone/>
            </a:pPr>
            <a:r>
              <a:rPr lang="fr-BE" sz="2800" dirty="0">
                <a:highlight>
                  <a:srgbClr val="FFFF00"/>
                </a:highlight>
              </a:rPr>
              <a:t>Hasselt (Belgique) : pour les </a:t>
            </a:r>
            <a:r>
              <a:rPr lang="fr-BE" sz="2800" dirty="0" err="1">
                <a:highlight>
                  <a:srgbClr val="FFFF00"/>
                </a:highlight>
              </a:rPr>
              <a:t>étudiant·es</a:t>
            </a:r>
            <a:r>
              <a:rPr lang="fr-BE" sz="2800" dirty="0">
                <a:highlight>
                  <a:srgbClr val="FFFF00"/>
                </a:highlight>
              </a:rPr>
              <a:t> MCOM / STIC</a:t>
            </a:r>
          </a:p>
          <a:p>
            <a:pPr marL="0" indent="0">
              <a:buNone/>
            </a:pPr>
            <a:endParaRPr lang="fr-BE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  <a:p>
            <a:pPr marL="0" indent="0" algn="ctr">
              <a:buNone/>
            </a:pPr>
            <a:r>
              <a:rPr lang="fr-BE" sz="2800" dirty="0">
                <a:solidFill>
                  <a:srgbClr val="FF0000"/>
                </a:solidFill>
              </a:rPr>
              <a:t>Certaines destinations sont très demandées. Le jury se basera sur le relevé de notes de la session de janvier. </a:t>
            </a:r>
          </a:p>
          <a:p>
            <a:pPr marL="0" indent="0" algn="ctr">
              <a:buNone/>
            </a:pPr>
            <a:endParaRPr lang="fr-BE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B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17A4FFC-13AF-BD8F-891E-2B750E3B53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27024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000" b="1" dirty="0"/>
              <a:t>Europe</a:t>
            </a:r>
          </a:p>
          <a:p>
            <a:pPr marL="0" indent="0">
              <a:buNone/>
            </a:pPr>
            <a:r>
              <a:rPr lang="fr-BE" sz="1100" dirty="0"/>
              <a:t>Allemagne : Düsseldorf</a:t>
            </a:r>
          </a:p>
          <a:p>
            <a:pPr marL="0" indent="0">
              <a:buNone/>
            </a:pPr>
            <a:r>
              <a:rPr lang="fr-BE" sz="1100" dirty="0"/>
              <a:t>Belgique : Gand, Leuven</a:t>
            </a:r>
          </a:p>
          <a:p>
            <a:pPr marL="0" indent="0">
              <a:buNone/>
            </a:pPr>
            <a:r>
              <a:rPr lang="fr-BE" sz="1100" dirty="0"/>
              <a:t>Bulgarie : Sofia</a:t>
            </a:r>
          </a:p>
          <a:p>
            <a:pPr marL="0" indent="0">
              <a:buNone/>
            </a:pPr>
            <a:r>
              <a:rPr lang="fr-BE" sz="1100" dirty="0"/>
              <a:t>Espagne : Madrid (espagnol), Barcelone, Bilbao (espagnol)</a:t>
            </a:r>
          </a:p>
          <a:p>
            <a:pPr marL="0" indent="0">
              <a:buNone/>
            </a:pPr>
            <a:r>
              <a:rPr lang="fr-BE" sz="1100" dirty="0"/>
              <a:t>Finlande : Turku</a:t>
            </a:r>
          </a:p>
          <a:p>
            <a:pPr marL="0" indent="0">
              <a:buNone/>
            </a:pPr>
            <a:r>
              <a:rPr lang="fr-BE" sz="1100" dirty="0"/>
              <a:t>France : Poitiers, Paris, Toulouse, Mulhouse, Rennes, Lyon, Metz, Nancy, Rennes, Lille, Avignon</a:t>
            </a:r>
          </a:p>
          <a:p>
            <a:pPr marL="0" indent="0">
              <a:buNone/>
            </a:pPr>
            <a:r>
              <a:rPr lang="fr-BE" sz="1100" dirty="0"/>
              <a:t>Grèce : Athènes</a:t>
            </a:r>
          </a:p>
          <a:p>
            <a:pPr marL="0" indent="0">
              <a:buNone/>
            </a:pPr>
            <a:r>
              <a:rPr lang="fr-BE" sz="1100" dirty="0"/>
              <a:t>Italie : Rome, Milan, Bologne</a:t>
            </a:r>
          </a:p>
          <a:p>
            <a:pPr marL="0" indent="0">
              <a:buNone/>
            </a:pPr>
            <a:r>
              <a:rPr lang="fr-BE" sz="1100" dirty="0"/>
              <a:t>Portugal : Lisbonne, Coimbra, Braga, Covilha (portugais)</a:t>
            </a:r>
          </a:p>
          <a:p>
            <a:pPr marL="0" indent="0">
              <a:buNone/>
            </a:pPr>
            <a:r>
              <a:rPr lang="fr-BE" sz="1100" dirty="0"/>
              <a:t>Roumanie : Bucarest</a:t>
            </a:r>
          </a:p>
          <a:p>
            <a:pPr marL="0" indent="0">
              <a:buNone/>
            </a:pPr>
            <a:r>
              <a:rPr lang="fr-BE" sz="1100" dirty="0"/>
              <a:t>Suisse : Genève, Fribourg, Neuchâtel</a:t>
            </a:r>
          </a:p>
        </p:txBody>
      </p:sp>
      <p:pic>
        <p:nvPicPr>
          <p:cNvPr id="9" name="Image 8" descr="Une image contenant Police, texte, Graphique, logo&#10;&#10;Description générée automatiquement">
            <a:extLst>
              <a:ext uri="{FF2B5EF4-FFF2-40B4-BE49-F238E27FC236}">
                <a16:creationId xmlns:a16="http://schemas.microsoft.com/office/drawing/2014/main" id="{DA32B925-2886-97DF-4A21-24E07E178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4977" y="274367"/>
            <a:ext cx="2049552" cy="85948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8587FAD-0A19-DAF3-D7E7-84A3B156CC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0731" y="5274168"/>
            <a:ext cx="550898" cy="55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1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FEDAF0-3F40-7893-A070-2D3D14943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2. Comment postuler ?</a:t>
            </a:r>
            <a:br>
              <a:rPr lang="fr-FR" dirty="0"/>
            </a:br>
            <a:r>
              <a:rPr lang="fr-FR" sz="1800" dirty="0">
                <a:solidFill>
                  <a:srgbClr val="FF0000"/>
                </a:solidFill>
              </a:rPr>
              <a:t>=&gt; à l’issue de la session de janvier</a:t>
            </a:r>
            <a:endParaRPr lang="fr-BE" sz="1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5C5D4E-8409-97A3-0917-3083A2FD9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43647" cy="4125038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fr-FR" dirty="0"/>
              <a:t>Remplir le </a:t>
            </a:r>
            <a:r>
              <a:rPr lang="fr-FR" b="1" dirty="0"/>
              <a:t>formulaire</a:t>
            </a:r>
            <a:r>
              <a:rPr lang="fr-FR" dirty="0"/>
              <a:t> mis en ligne sur la page « Étudiant·es OUT » sur le site de COMU  </a:t>
            </a:r>
            <a:r>
              <a:rPr lang="fr-FR" dirty="0">
                <a:hlinkClick r:id="rId2"/>
              </a:rPr>
              <a:t>https://uclouvain.be/fr/facultes/espo/comu/etudiant-out.html</a:t>
            </a:r>
            <a:r>
              <a:rPr lang="fr-FR" dirty="0"/>
              <a:t>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fr-BE" dirty="0"/>
              <a:t>Envoyer un </a:t>
            </a:r>
            <a:r>
              <a:rPr lang="fr-BE" b="1" dirty="0"/>
              <a:t>mail</a:t>
            </a:r>
            <a:r>
              <a:rPr lang="fr-BE" dirty="0"/>
              <a:t> à Mélodie Voué (</a:t>
            </a:r>
            <a:r>
              <a:rPr lang="fr-BE" dirty="0">
                <a:hlinkClick r:id="rId3"/>
              </a:rPr>
              <a:t>melodie.voue@uclouvain.be</a:t>
            </a:r>
            <a:r>
              <a:rPr lang="fr-BE" dirty="0"/>
              <a:t>) avec votre CV, une lettre de motivation pour votre premier choix et vos relevés de notes de bachelier et de la session de janvier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0D03FF-3108-DB8E-A551-928F3B0082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è"/>
            </a:pPr>
            <a:r>
              <a:rPr lang="fr-FR" sz="1600" dirty="0">
                <a:sym typeface="Wingdings" panose="05000000000000000000" pitchFamily="2" charset="2"/>
              </a:rPr>
              <a:t> 3 choix de destinations (avec </a:t>
            </a:r>
            <a:r>
              <a:rPr lang="fr-FR" sz="1600" b="1" u="sng" dirty="0">
                <a:sym typeface="Wingdings" panose="05000000000000000000" pitchFamily="2" charset="2"/>
              </a:rPr>
              <a:t>au moins une</a:t>
            </a:r>
            <a:r>
              <a:rPr lang="fr-FR" sz="1600" b="1" dirty="0">
                <a:sym typeface="Wingdings" panose="05000000000000000000" pitchFamily="2" charset="2"/>
              </a:rPr>
              <a:t> </a:t>
            </a:r>
            <a:r>
              <a:rPr lang="fr-FR" sz="1600" dirty="0">
                <a:sym typeface="Wingdings" panose="05000000000000000000" pitchFamily="2" charset="2"/>
              </a:rPr>
              <a:t>destination européenne)</a:t>
            </a:r>
          </a:p>
          <a:p>
            <a:pPr algn="just">
              <a:buFont typeface="Wingdings" panose="05000000000000000000" pitchFamily="2" charset="2"/>
              <a:buChar char="è"/>
            </a:pPr>
            <a:r>
              <a:rPr lang="fr-FR" sz="1600" dirty="0">
                <a:sym typeface="Wingdings" panose="05000000000000000000" pitchFamily="2" charset="2"/>
              </a:rPr>
              <a:t> Q1 ou Q2 </a:t>
            </a:r>
            <a:endParaRPr lang="fr-FR" dirty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fr-FR" dirty="0">
              <a:sym typeface="Wingdings" panose="05000000000000000000" pitchFamily="2" charset="2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0412D44-D74D-C4B2-6375-97B078C4ED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3583" y="3628882"/>
            <a:ext cx="2242305" cy="108942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CAFC5EC-DE26-075F-FC96-11FE0C02D82E}"/>
              </a:ext>
            </a:extLst>
          </p:cNvPr>
          <p:cNvSpPr txBox="1"/>
          <p:nvPr/>
        </p:nvSpPr>
        <p:spPr>
          <a:xfrm>
            <a:off x="7235927" y="5058150"/>
            <a:ext cx="3317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Vendredi 7 février 2025 à 8H</a:t>
            </a:r>
            <a:endParaRPr lang="fr-B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34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615060-7837-8FCE-BF2F-F340F046C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3. Critères de sélection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4CE9B9-5F8B-099C-ED3F-F59BE72DD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9" y="2564092"/>
            <a:ext cx="4553103" cy="275343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fr-FR" dirty="0"/>
              <a:t>Pertinence du projet de mobilité</a:t>
            </a:r>
          </a:p>
          <a:p>
            <a:pPr>
              <a:buFontTx/>
              <a:buChar char="-"/>
            </a:pPr>
            <a:r>
              <a:rPr lang="fr-FR" dirty="0"/>
              <a:t>Moyenne de la session de janvier en cas de destination très demandée</a:t>
            </a:r>
          </a:p>
          <a:p>
            <a:pPr>
              <a:buFontTx/>
              <a:buChar char="-"/>
            </a:pPr>
            <a:r>
              <a:rPr lang="fr-FR" dirty="0"/>
              <a:t>Le nombre d’échecs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F93BAA-64D7-8B90-C5A1-7B2206F0E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rgbClr val="FF9999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b="1" dirty="0"/>
              <a:t>!! Réussite obligatoire !!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A l’issue de la session de janvier, vous avez : </a:t>
            </a:r>
          </a:p>
          <a:p>
            <a:r>
              <a:rPr lang="fr-FR" sz="1400" i="1" dirty="0"/>
              <a:t>0 échec </a:t>
            </a:r>
            <a:r>
              <a:rPr lang="fr-FR" sz="1400" dirty="0"/>
              <a:t>: candidature ok, Q1 ou Q2</a:t>
            </a:r>
          </a:p>
          <a:p>
            <a:r>
              <a:rPr lang="fr-FR" sz="1400" i="1" dirty="0"/>
              <a:t>1 échec </a:t>
            </a:r>
            <a:r>
              <a:rPr lang="fr-FR" sz="1400" dirty="0"/>
              <a:t>: décision du jury. Si ok, mobilité d’office au Q2</a:t>
            </a:r>
          </a:p>
          <a:p>
            <a:r>
              <a:rPr lang="fr-FR" sz="1400" i="1" dirty="0"/>
              <a:t>2 échecs </a:t>
            </a:r>
            <a:r>
              <a:rPr lang="fr-FR" sz="1400" dirty="0"/>
              <a:t>ou plus : candidature refusée</a:t>
            </a:r>
          </a:p>
          <a:p>
            <a:pPr marL="0" indent="0">
              <a:buNone/>
            </a:pPr>
            <a:r>
              <a:rPr lang="fr-BE" b="1" dirty="0"/>
              <a:t>A l’issue de la session de juin, vous avez </a:t>
            </a:r>
            <a:r>
              <a:rPr lang="fr-BE" b="1" u="sng" dirty="0"/>
              <a:t>au total </a:t>
            </a:r>
            <a:r>
              <a:rPr lang="fr-BE" b="1" dirty="0"/>
              <a:t>:  </a:t>
            </a:r>
          </a:p>
          <a:p>
            <a:r>
              <a:rPr lang="fr-BE" sz="1400" i="1" dirty="0"/>
              <a:t>0 échec </a:t>
            </a:r>
            <a:r>
              <a:rPr lang="fr-BE" sz="1400" dirty="0"/>
              <a:t>: mobilité validée pour le Q1 ou Q2</a:t>
            </a:r>
          </a:p>
          <a:p>
            <a:r>
              <a:rPr lang="fr-BE" sz="1400" i="1" dirty="0"/>
              <a:t>1 échec </a:t>
            </a:r>
            <a:r>
              <a:rPr lang="fr-BE" sz="1400" dirty="0"/>
              <a:t>: décision du jury. Si ok : mobilité repoussée au Q2, à condition de réussir en septembre</a:t>
            </a:r>
          </a:p>
          <a:p>
            <a:r>
              <a:rPr lang="fr-BE" sz="1400" i="1" dirty="0"/>
              <a:t>2 échecs </a:t>
            </a:r>
            <a:r>
              <a:rPr lang="fr-BE" sz="1400" dirty="0"/>
              <a:t>ou plus : mobilité annulée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4376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50353A-6F55-1B21-9619-626AEAB1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4. (Pré)sélections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726BF5-02A3-2CA1-6692-A212BCEDBC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Candidature analysée par le jury de sélection</a:t>
            </a:r>
          </a:p>
          <a:p>
            <a:r>
              <a:rPr lang="fr-FR" dirty="0"/>
              <a:t>Décision rendue le mardi 18 février par mail </a:t>
            </a:r>
          </a:p>
          <a:p>
            <a:r>
              <a:rPr lang="fr-FR" dirty="0"/>
              <a:t>RDV individuel avec Mélodie Voué fin février / début mars pour encodage sur la plateforme de mobilité « Mob-i » (Bureau virtuel &gt; Mes études &gt; Mon dossier étudiant &gt; Ma mobilité)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13C737-2E99-49D1-0AF0-933CF45C7E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/>
              <a:t>Sur Mob-i :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/>
              <a:t>Vous êtes en statut </a:t>
            </a:r>
            <a:r>
              <a:rPr lang="fr-FR" dirty="0">
                <a:highlight>
                  <a:srgbClr val="FF9999"/>
                </a:highlight>
              </a:rPr>
              <a:t>présélectionné </a:t>
            </a:r>
            <a:r>
              <a:rPr lang="fr-FR" dirty="0"/>
              <a:t>jusqu’à la réussite de votre année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/>
              <a:t>Vous passez en statut </a:t>
            </a:r>
            <a:r>
              <a:rPr lang="fr-FR" dirty="0">
                <a:highlight>
                  <a:srgbClr val="00FF00"/>
                </a:highlight>
              </a:rPr>
              <a:t>sélectionné</a:t>
            </a:r>
            <a:r>
              <a:rPr lang="fr-FR" dirty="0"/>
              <a:t> à l’issue de votre réussite en juin (ou septembre dans certains cas)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713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878DA3-EF5E-046D-EE08-7186FFBC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727364"/>
          </a:xfrm>
        </p:spPr>
        <p:txBody>
          <a:bodyPr/>
          <a:lstStyle/>
          <a:p>
            <a:pPr algn="ctr"/>
            <a:r>
              <a:rPr lang="fr-FR" dirty="0"/>
              <a:t>Mob-i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E5D99-4936-4C4D-CB86-BB31AA6E7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102C123-8E94-97E2-DC4E-5EC86D576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958" y="1490472"/>
            <a:ext cx="8844742" cy="450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99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1619C-0F0A-017F-B094-C28B9829B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5. Contrat d’étude / Learning Agreement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27301A-615F-8DE3-EC26-78F3CF41F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370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/>
              <a:t>1</a:t>
            </a:r>
            <a:r>
              <a:rPr lang="fr-FR" b="1" u="sng" baseline="30000" dirty="0"/>
              <a:t>e</a:t>
            </a:r>
            <a:r>
              <a:rPr lang="fr-FR" b="1" u="sng" dirty="0"/>
              <a:t> étape </a:t>
            </a:r>
          </a:p>
          <a:p>
            <a:pPr marL="0" indent="0">
              <a:buNone/>
            </a:pPr>
            <a:r>
              <a:rPr lang="fr-FR" dirty="0"/>
              <a:t>Une fois que vous êtes </a:t>
            </a:r>
            <a:r>
              <a:rPr lang="fr-FR" dirty="0" err="1"/>
              <a:t>présélectionné·e</a:t>
            </a:r>
            <a:r>
              <a:rPr lang="fr-FR" dirty="0"/>
              <a:t> pour une mobilité, regardez les cours proposés par l’université partenaire</a:t>
            </a:r>
          </a:p>
          <a:p>
            <a:pPr>
              <a:buFontTx/>
              <a:buChar char="-"/>
            </a:pPr>
            <a:r>
              <a:rPr lang="fr-FR" dirty="0"/>
              <a:t>EJL = au moins </a:t>
            </a:r>
            <a:r>
              <a:rPr lang="fr-FR" b="1" dirty="0"/>
              <a:t>20</a:t>
            </a:r>
            <a:r>
              <a:rPr lang="fr-FR" dirty="0"/>
              <a:t> ECTS / MCOM et STIC = au moins </a:t>
            </a:r>
            <a:r>
              <a:rPr lang="fr-FR" b="1" dirty="0"/>
              <a:t>30</a:t>
            </a:r>
            <a:r>
              <a:rPr lang="fr-FR" dirty="0"/>
              <a:t> ECTS</a:t>
            </a:r>
          </a:p>
          <a:p>
            <a:pPr>
              <a:buFontTx/>
              <a:buChar char="-"/>
            </a:pPr>
            <a:r>
              <a:rPr lang="fr-FR" dirty="0"/>
              <a:t>Pas de cours de langue !</a:t>
            </a:r>
          </a:p>
          <a:p>
            <a:pPr>
              <a:buFontTx/>
              <a:buChar char="-"/>
            </a:pPr>
            <a:r>
              <a:rPr lang="fr-FR" dirty="0"/>
              <a:t>Les cours seront soumis au responsable académique du Master pour approbation</a:t>
            </a:r>
          </a:p>
          <a:p>
            <a:pPr>
              <a:buFontTx/>
              <a:buChar char="-"/>
            </a:pPr>
            <a:r>
              <a:rPr lang="fr-FR" dirty="0"/>
              <a:t>Je vous fournis les tableaux de conversion des notes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59346B-A0B1-3663-DD62-DEB7AF2B2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31062"/>
            <a:ext cx="4543647" cy="41250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/>
              <a:t>2</a:t>
            </a:r>
            <a:r>
              <a:rPr lang="fr-FR" b="1" u="sng" baseline="30000" dirty="0"/>
              <a:t>e</a:t>
            </a:r>
            <a:r>
              <a:rPr lang="fr-FR" b="1" u="sng" dirty="0"/>
              <a:t> étape </a:t>
            </a:r>
          </a:p>
          <a:p>
            <a:pPr>
              <a:buFontTx/>
              <a:buChar char="-"/>
            </a:pPr>
            <a:r>
              <a:rPr lang="fr-FR" dirty="0"/>
              <a:t>Etablissez une liste provisoire (= contrat d’étude ou </a:t>
            </a:r>
            <a:r>
              <a:rPr lang="fr-FR" dirty="0" err="1"/>
              <a:t>learning</a:t>
            </a:r>
            <a:r>
              <a:rPr lang="fr-FR" dirty="0"/>
              <a:t> agreement)</a:t>
            </a:r>
          </a:p>
          <a:p>
            <a:pPr>
              <a:buFontTx/>
              <a:buChar char="-"/>
            </a:pPr>
            <a:r>
              <a:rPr lang="fr-FR" dirty="0"/>
              <a:t>Encodez les cours sur votre Mob-i, ainsi que vos dates de mobilité</a:t>
            </a:r>
          </a:p>
          <a:p>
            <a:pPr>
              <a:buFontTx/>
              <a:buChar char="-"/>
            </a:pPr>
            <a:r>
              <a:rPr lang="fr-FR" dirty="0"/>
              <a:t>Faire signer le </a:t>
            </a:r>
            <a:r>
              <a:rPr lang="fr-FR" dirty="0" err="1"/>
              <a:t>learning</a:t>
            </a:r>
            <a:r>
              <a:rPr lang="fr-FR" dirty="0"/>
              <a:t> agreement par l’université partenaire </a:t>
            </a:r>
            <a:r>
              <a:rPr lang="fr-FR" b="1" u="sng" dirty="0">
                <a:solidFill>
                  <a:srgbClr val="FF0000"/>
                </a:solidFill>
              </a:rPr>
              <a:t>AVANT</a:t>
            </a:r>
            <a:r>
              <a:rPr lang="fr-FR" dirty="0"/>
              <a:t> votre départ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8092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E0123E77-BF3D-6A68-6E6A-E2B37DCB834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16090" y="1581758"/>
            <a:ext cx="10559819" cy="3255417"/>
          </a:xfrm>
        </p:spPr>
      </p:pic>
    </p:spTree>
    <p:extLst>
      <p:ext uri="{BB962C8B-B14F-4D97-AF65-F5344CB8AC3E}">
        <p14:creationId xmlns:p14="http://schemas.microsoft.com/office/powerpoint/2010/main" val="1332100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3CAD0-74C7-5FB9-E518-BEB3AC9D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6. Bourses de mobilité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923D5E-3DCE-84CD-E509-040F071F5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91225" y="1851660"/>
            <a:ext cx="3848103" cy="351129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r-FR" sz="2200" b="1" dirty="0">
                <a:solidFill>
                  <a:srgbClr val="00B050"/>
                </a:solidFill>
              </a:rPr>
              <a:t>Statut sélectionné + convention signée par université d’accueil = bourse de mobilité</a:t>
            </a:r>
          </a:p>
          <a:p>
            <a:pPr marL="0" indent="0" algn="ctr">
              <a:buNone/>
            </a:pPr>
            <a:r>
              <a:rPr lang="fr-FR" sz="1700" b="1" dirty="0"/>
              <a:t>(70% du montant au moment du départ, 30% restant à votre retour)</a:t>
            </a:r>
            <a:endParaRPr lang="fr-FR" sz="22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D7D379-E99A-12EF-C1E0-3376A53E3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9" y="4160520"/>
            <a:ext cx="3848103" cy="2121408"/>
          </a:xfrm>
          <a:solidFill>
            <a:schemeClr val="bg1">
              <a:lumMod val="8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1200" dirty="0"/>
              <a:t>Toutes les infos (conditions, montants, </a:t>
            </a:r>
            <a:r>
              <a:rPr lang="fr-FR" sz="1200" dirty="0" err="1"/>
              <a:t>etc</a:t>
            </a:r>
            <a:r>
              <a:rPr lang="fr-FR" sz="1200" dirty="0"/>
              <a:t>) concernant les bourses se trouvent sur la page suivante : </a:t>
            </a:r>
            <a:r>
              <a:rPr lang="fr-FR" sz="1200" dirty="0">
                <a:hlinkClick r:id="rId2"/>
              </a:rPr>
              <a:t>https://intranet.uclouvain.be/fr/myucl/administrations/adri/bourses-de-mobilite.html</a:t>
            </a:r>
            <a:r>
              <a:rPr lang="fr-FR" sz="1200" dirty="0"/>
              <a:t> 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dirty="0"/>
              <a:t>Vous pouvez également solliciter une allocation supplémentaire en cas de besoin (dossier à remettre au Service d’aide aux étudiants avant le </a:t>
            </a:r>
            <a:r>
              <a:rPr lang="fr-FR" sz="1200" b="1" dirty="0"/>
              <a:t>1</a:t>
            </a:r>
            <a:r>
              <a:rPr lang="fr-FR" sz="1200" b="1" baseline="30000" dirty="0"/>
              <a:t>e</a:t>
            </a:r>
            <a:r>
              <a:rPr lang="fr-FR" sz="1200" b="1" dirty="0"/>
              <a:t> juillet 2025</a:t>
            </a:r>
            <a:r>
              <a:rPr lang="fr-FR" sz="1200" dirty="0"/>
              <a:t>). 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3028000144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Encase">
      <a:dk1>
        <a:sysClr val="windowText" lastClr="000000"/>
      </a:dk1>
      <a:lt1>
        <a:sysClr val="window" lastClr="FFFFFF"/>
      </a:lt1>
      <a:dk2>
        <a:srgbClr val="1E2121"/>
      </a:dk2>
      <a:lt2>
        <a:srgbClr val="EFECEB"/>
      </a:lt2>
      <a:accent1>
        <a:srgbClr val="717059"/>
      </a:accent1>
      <a:accent2>
        <a:srgbClr val="B9A17E"/>
      </a:accent2>
      <a:accent3>
        <a:srgbClr val="766752"/>
      </a:accent3>
      <a:accent4>
        <a:srgbClr val="A28578"/>
      </a:accent4>
      <a:accent5>
        <a:srgbClr val="6E736D"/>
      </a:accent5>
      <a:accent6>
        <a:srgbClr val="BE8366"/>
      </a:accent6>
      <a:hlink>
        <a:srgbClr val="B5714F"/>
      </a:hlink>
      <a:folHlink>
        <a:srgbClr val="7B6B4C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846</Words>
  <Application>Microsoft Office PowerPoint</Application>
  <PresentationFormat>Grand écran</PresentationFormat>
  <Paragraphs>90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Avenir Next LT Pro</vt:lpstr>
      <vt:lpstr>Avenir Next LT Pro Light</vt:lpstr>
      <vt:lpstr>Montserrat</vt:lpstr>
      <vt:lpstr>Wingdings</vt:lpstr>
      <vt:lpstr>EncaseVTI</vt:lpstr>
      <vt:lpstr>Séance d’information  sur la mobilité</vt:lpstr>
      <vt:lpstr>1. Les destinations 2025/2026 https://uclouvain.be/fr/facultes/espo/comu/etudiant-out.html  </vt:lpstr>
      <vt:lpstr>2. Comment postuler ? =&gt; à l’issue de la session de janvier</vt:lpstr>
      <vt:lpstr>3. Critères de sélection </vt:lpstr>
      <vt:lpstr>4. (Pré)sélections </vt:lpstr>
      <vt:lpstr>Mob-i </vt:lpstr>
      <vt:lpstr>5. Contrat d’étude / Learning Agreement </vt:lpstr>
      <vt:lpstr>Présentation PowerPoint</vt:lpstr>
      <vt:lpstr>6. Bourses de mobilité </vt:lpstr>
      <vt:lpstr>7. Infos pratiques</vt:lpstr>
      <vt:lpstr>8. Calendrier de la procédure </vt:lpstr>
      <vt:lpstr>Des 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Mélodie Voué</dc:creator>
  <cp:lastModifiedBy>Mélodie Voué</cp:lastModifiedBy>
  <cp:revision>9</cp:revision>
  <dcterms:created xsi:type="dcterms:W3CDTF">2024-07-19T06:55:18Z</dcterms:created>
  <dcterms:modified xsi:type="dcterms:W3CDTF">2024-12-09T11:23:52Z</dcterms:modified>
</cp:coreProperties>
</file>